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A794"/>
    <a:srgbClr val="44A768"/>
    <a:srgbClr val="7256FF"/>
    <a:srgbClr val="ECFF35"/>
    <a:srgbClr val="FFC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861"/>
    <p:restoredTop sz="96327"/>
  </p:normalViewPr>
  <p:slideViewPr>
    <p:cSldViewPr snapToGrid="0" snapToObjects="1">
      <p:cViewPr>
        <p:scale>
          <a:sx n="36" d="100"/>
          <a:sy n="36" d="100"/>
        </p:scale>
        <p:origin x="285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E0E3C3-8B42-8740-A79E-4633C2DCC29A}"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1855169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0E3C3-8B42-8740-A79E-4633C2DCC29A}"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3167718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0E3C3-8B42-8740-A79E-4633C2DCC29A}"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2806163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E0E3C3-8B42-8740-A79E-4633C2DCC29A}"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23725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E0E3C3-8B42-8740-A79E-4633C2DCC29A}"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375566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E0E3C3-8B42-8740-A79E-4633C2DCC29A}"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3300673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E0E3C3-8B42-8740-A79E-4633C2DCC29A}" type="datetimeFigureOut">
              <a:rPr lang="en-US" smtClean="0"/>
              <a:t>6/29/21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429278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E0E3C3-8B42-8740-A79E-4633C2DCC29A}" type="datetimeFigureOut">
              <a:rPr lang="en-US" smtClean="0"/>
              <a:t>6/29/21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2114162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0E3C3-8B42-8740-A79E-4633C2DCC29A}" type="datetimeFigureOut">
              <a:rPr lang="en-US" smtClean="0"/>
              <a:t>6/29/21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568305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EE0E3C3-8B42-8740-A79E-4633C2DCC29A}"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409731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EE0E3C3-8B42-8740-A79E-4633C2DCC29A}"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277B-1DE0-4246-8667-B85C94F35537}" type="slidenum">
              <a:rPr lang="en-US" smtClean="0"/>
              <a:t>‹#›</a:t>
            </a:fld>
            <a:endParaRPr lang="en-US"/>
          </a:p>
        </p:txBody>
      </p:sp>
    </p:spTree>
    <p:extLst>
      <p:ext uri="{BB962C8B-B14F-4D97-AF65-F5344CB8AC3E}">
        <p14:creationId xmlns:p14="http://schemas.microsoft.com/office/powerpoint/2010/main" val="27825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EE0E3C3-8B42-8740-A79E-4633C2DCC29A}" type="datetimeFigureOut">
              <a:rPr lang="en-US" smtClean="0"/>
              <a:t>6/29/21</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C9B277B-1DE0-4246-8667-B85C94F35537}" type="slidenum">
              <a:rPr lang="en-US" smtClean="0"/>
              <a:t>‹#›</a:t>
            </a:fld>
            <a:endParaRPr lang="en-US"/>
          </a:p>
        </p:txBody>
      </p:sp>
    </p:spTree>
    <p:extLst>
      <p:ext uri="{BB962C8B-B14F-4D97-AF65-F5344CB8AC3E}">
        <p14:creationId xmlns:p14="http://schemas.microsoft.com/office/powerpoint/2010/main" val="1592788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sv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A794"/>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FE3A2E-2D8F-AC45-A9A2-68844F7B326A}"/>
              </a:ext>
            </a:extLst>
          </p:cNvPr>
          <p:cNvSpPr/>
          <p:nvPr/>
        </p:nvSpPr>
        <p:spPr>
          <a:xfrm>
            <a:off x="7363330" y="0"/>
            <a:ext cx="29164540"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bg1"/>
                </a:solidFill>
              </a:rPr>
              <a:t>Automated Cannulation</a:t>
            </a:r>
          </a:p>
          <a:p>
            <a:pPr algn="ctr"/>
            <a:r>
              <a:rPr lang="en-US" sz="6600" dirty="0">
                <a:solidFill>
                  <a:schemeClr val="bg1"/>
                </a:solidFill>
              </a:rPr>
              <a:t>Daniel Dirksen</a:t>
            </a:r>
          </a:p>
          <a:p>
            <a:pPr algn="ctr"/>
            <a:r>
              <a:rPr lang="en-US" sz="4000" dirty="0">
                <a:solidFill>
                  <a:schemeClr val="bg1"/>
                </a:solidFill>
              </a:rPr>
              <a:t> Biola University | School of Science, Technology, and Health | SEI 2021</a:t>
            </a:r>
          </a:p>
        </p:txBody>
      </p:sp>
      <p:sp>
        <p:nvSpPr>
          <p:cNvPr id="8" name="Rounded Rectangle 7">
            <a:extLst>
              <a:ext uri="{FF2B5EF4-FFF2-40B4-BE49-F238E27FC236}">
                <a16:creationId xmlns:a16="http://schemas.microsoft.com/office/drawing/2014/main" id="{D9F2DADA-33BA-7740-8E61-7DF78CA77DD9}"/>
              </a:ext>
            </a:extLst>
          </p:cNvPr>
          <p:cNvSpPr/>
          <p:nvPr/>
        </p:nvSpPr>
        <p:spPr>
          <a:xfrm>
            <a:off x="457200" y="3657600"/>
            <a:ext cx="42976800" cy="28803600"/>
          </a:xfrm>
          <a:prstGeom prst="roundRect">
            <a:avLst>
              <a:gd name="adj" fmla="val 13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A7E40983-AD93-0449-8FA9-4D2D8362631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87780" y="1143000"/>
            <a:ext cx="4991100" cy="1371600"/>
          </a:xfrm>
          <a:prstGeom prst="rect">
            <a:avLst/>
          </a:prstGeom>
        </p:spPr>
      </p:pic>
      <p:cxnSp>
        <p:nvCxnSpPr>
          <p:cNvPr id="12" name="Straight Connector 11">
            <a:extLst>
              <a:ext uri="{FF2B5EF4-FFF2-40B4-BE49-F238E27FC236}">
                <a16:creationId xmlns:a16="http://schemas.microsoft.com/office/drawing/2014/main" id="{80EE798B-3C20-4F4C-8B67-F8A9D604FA67}"/>
              </a:ext>
            </a:extLst>
          </p:cNvPr>
          <p:cNvCxnSpPr>
            <a:cxnSpLocks/>
          </p:cNvCxnSpPr>
          <p:nvPr/>
        </p:nvCxnSpPr>
        <p:spPr>
          <a:xfrm>
            <a:off x="21945601" y="4572000"/>
            <a:ext cx="0" cy="269748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5C1E11-EB4E-FC41-9C50-F390D929DE55}"/>
              </a:ext>
            </a:extLst>
          </p:cNvPr>
          <p:cNvCxnSpPr>
            <a:cxnSpLocks/>
          </p:cNvCxnSpPr>
          <p:nvPr/>
        </p:nvCxnSpPr>
        <p:spPr>
          <a:xfrm>
            <a:off x="32918401" y="4572000"/>
            <a:ext cx="0" cy="269748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0602F0-E539-2443-8D28-49207CB6F59C}"/>
              </a:ext>
            </a:extLst>
          </p:cNvPr>
          <p:cNvCxnSpPr>
            <a:cxnSpLocks/>
          </p:cNvCxnSpPr>
          <p:nvPr/>
        </p:nvCxnSpPr>
        <p:spPr>
          <a:xfrm>
            <a:off x="10972801" y="4572000"/>
            <a:ext cx="0" cy="269748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9679D7D-D108-AC4D-A3CF-1B79D074E9DF}"/>
              </a:ext>
            </a:extLst>
          </p:cNvPr>
          <p:cNvSpPr/>
          <p:nvPr/>
        </p:nvSpPr>
        <p:spPr>
          <a:xfrm>
            <a:off x="37705552" y="0"/>
            <a:ext cx="6185647" cy="36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July 8</a:t>
            </a:r>
            <a:r>
              <a:rPr lang="en-US" sz="4000" baseline="30000" dirty="0">
                <a:solidFill>
                  <a:schemeClr val="bg1"/>
                </a:solidFill>
              </a:rPr>
              <a:t>th</a:t>
            </a:r>
            <a:r>
              <a:rPr lang="en-US" sz="4000" dirty="0">
                <a:solidFill>
                  <a:schemeClr val="bg1"/>
                </a:solidFill>
              </a:rPr>
              <a:t>, 2021</a:t>
            </a:r>
          </a:p>
        </p:txBody>
      </p:sp>
      <p:sp>
        <p:nvSpPr>
          <p:cNvPr id="25" name="TextBox 24">
            <a:extLst>
              <a:ext uri="{FF2B5EF4-FFF2-40B4-BE49-F238E27FC236}">
                <a16:creationId xmlns:a16="http://schemas.microsoft.com/office/drawing/2014/main" id="{2EF586D2-CFAD-2346-8C2F-B2C9BC84977B}"/>
              </a:ext>
            </a:extLst>
          </p:cNvPr>
          <p:cNvSpPr txBox="1"/>
          <p:nvPr/>
        </p:nvSpPr>
        <p:spPr>
          <a:xfrm>
            <a:off x="914387" y="4563069"/>
            <a:ext cx="9601167" cy="923330"/>
          </a:xfrm>
          <a:prstGeom prst="rect">
            <a:avLst/>
          </a:prstGeom>
          <a:noFill/>
        </p:spPr>
        <p:txBody>
          <a:bodyPr wrap="square" rtlCol="0">
            <a:spAutoFit/>
          </a:bodyPr>
          <a:lstStyle/>
          <a:p>
            <a:r>
              <a:rPr lang="en-US" sz="5400" b="1" dirty="0">
                <a:solidFill>
                  <a:srgbClr val="3BA794"/>
                </a:solidFill>
              </a:rPr>
              <a:t>Abstract</a:t>
            </a:r>
          </a:p>
        </p:txBody>
      </p:sp>
      <p:sp>
        <p:nvSpPr>
          <p:cNvPr id="26" name="TextBox 25">
            <a:extLst>
              <a:ext uri="{FF2B5EF4-FFF2-40B4-BE49-F238E27FC236}">
                <a16:creationId xmlns:a16="http://schemas.microsoft.com/office/drawing/2014/main" id="{B6E731D2-F8CF-1347-8EB4-AC2CA2EEAA07}"/>
              </a:ext>
            </a:extLst>
          </p:cNvPr>
          <p:cNvSpPr txBox="1"/>
          <p:nvPr/>
        </p:nvSpPr>
        <p:spPr>
          <a:xfrm>
            <a:off x="914400" y="5490864"/>
            <a:ext cx="9601172" cy="8279190"/>
          </a:xfrm>
          <a:prstGeom prst="rect">
            <a:avLst/>
          </a:prstGeom>
          <a:noFill/>
        </p:spPr>
        <p:txBody>
          <a:bodyPr wrap="square" rtlCol="0">
            <a:spAutoFit/>
          </a:bodyPr>
          <a:lstStyle/>
          <a:p>
            <a:r>
              <a:rPr lang="en-US" sz="2800" dirty="0"/>
              <a:t>The goal of this project was to create custom hardware that opens the door to new heart disease research to the Department of Biological Sciences. The machine operates like a configurable cappuccino machine, pumping two chemicals, one after the other, through the main blood vessel of a mouse or another specimen. A previous attempt at this machine has been made, but for decades it was unusable due to lack of documentation and changing research needs. In this project, a new system was designed with simplicity, consistency, and ease of use in mind. The project aimed to reduce systematic error, increase reproducibility, and lower standard deviation while being configurable enough to support a variety of experiments.</a:t>
            </a:r>
          </a:p>
          <a:p>
            <a:r>
              <a:rPr lang="en-US" sz="2800" dirty="0"/>
              <a:t>Dr. Kit Ng, the head researcher of this project, intends to use this machine to study heart disease, a major cause of death worldwide. For example, Dr. Ng will study how material can be built up or dislodged from the inner lining of arteries by high-density lipoproteins of various molecular sizes. This may shed some light on the underlying patterns behind the cause and prevention of heart disease on a molecular scale.</a:t>
            </a:r>
          </a:p>
        </p:txBody>
      </p:sp>
      <p:sp>
        <p:nvSpPr>
          <p:cNvPr id="33" name="TextBox 32">
            <a:extLst>
              <a:ext uri="{FF2B5EF4-FFF2-40B4-BE49-F238E27FC236}">
                <a16:creationId xmlns:a16="http://schemas.microsoft.com/office/drawing/2014/main" id="{04127189-DAE9-A146-8169-8A93DADD40A3}"/>
              </a:ext>
            </a:extLst>
          </p:cNvPr>
          <p:cNvSpPr txBox="1"/>
          <p:nvPr/>
        </p:nvSpPr>
        <p:spPr>
          <a:xfrm>
            <a:off x="914388" y="13770054"/>
            <a:ext cx="10058396" cy="923330"/>
          </a:xfrm>
          <a:prstGeom prst="rect">
            <a:avLst/>
          </a:prstGeom>
          <a:noFill/>
        </p:spPr>
        <p:txBody>
          <a:bodyPr wrap="square" rtlCol="0">
            <a:spAutoFit/>
          </a:bodyPr>
          <a:lstStyle/>
          <a:p>
            <a:r>
              <a:rPr lang="en-US" sz="5400" b="1" dirty="0">
                <a:solidFill>
                  <a:srgbClr val="3BA794"/>
                </a:solidFill>
              </a:rPr>
              <a:t>Background</a:t>
            </a:r>
          </a:p>
        </p:txBody>
      </p:sp>
      <p:sp>
        <p:nvSpPr>
          <p:cNvPr id="34" name="TextBox 33">
            <a:extLst>
              <a:ext uri="{FF2B5EF4-FFF2-40B4-BE49-F238E27FC236}">
                <a16:creationId xmlns:a16="http://schemas.microsoft.com/office/drawing/2014/main" id="{F546A283-D667-5340-806F-BB842D37BC10}"/>
              </a:ext>
            </a:extLst>
          </p:cNvPr>
          <p:cNvSpPr txBox="1"/>
          <p:nvPr/>
        </p:nvSpPr>
        <p:spPr>
          <a:xfrm>
            <a:off x="914385" y="14688919"/>
            <a:ext cx="10058396" cy="16896933"/>
          </a:xfrm>
          <a:prstGeom prst="rect">
            <a:avLst/>
          </a:prstGeom>
          <a:noFill/>
        </p:spPr>
        <p:txBody>
          <a:bodyPr wrap="square" rtlCol="0">
            <a:spAutoFit/>
          </a:bodyPr>
          <a:lstStyle/>
          <a:p>
            <a:r>
              <a:rPr lang="en-US" sz="2800" b="1" dirty="0"/>
              <a:t>Key Concepts</a:t>
            </a:r>
          </a:p>
          <a:p>
            <a:r>
              <a:rPr lang="en-US" sz="2800" dirty="0"/>
              <a:t>Cannulation is the insertion of a thin tube into a blood vessel or another body cavity</a:t>
            </a:r>
            <a:r>
              <a:rPr lang="en-US" sz="2800" baseline="30000" dirty="0"/>
              <a:t>[1]</a:t>
            </a:r>
            <a:r>
              <a:rPr lang="en-US" sz="2800" dirty="0"/>
              <a:t>. Once this is done, chemicals can be pumped through in sequence. This operation has a variety of biomedical applications, both in research and in practice. It can be done </a:t>
            </a:r>
            <a:r>
              <a:rPr lang="en-US" sz="2800" i="1" dirty="0"/>
              <a:t>in vivo</a:t>
            </a:r>
            <a:r>
              <a:rPr lang="en-US" sz="2800" dirty="0"/>
              <a:t> (on a living subject, such as on a patient's arm) or </a:t>
            </a:r>
            <a:r>
              <a:rPr lang="en-US" sz="2800" i="1" dirty="0"/>
              <a:t>in vitro</a:t>
            </a:r>
            <a:r>
              <a:rPr lang="en-US" sz="2800" dirty="0"/>
              <a:t> (in isolation, such as on a mouse organ). The </a:t>
            </a:r>
            <a:r>
              <a:rPr lang="en-US" sz="2800" i="1" dirty="0"/>
              <a:t>in vitro</a:t>
            </a:r>
            <a:r>
              <a:rPr lang="en-US" sz="2800" dirty="0"/>
              <a:t> cannulation of mice is of interest to Dr. Kit Ng, who believes that this alternate way of cannulation may answer some questions about Coronary Artery Disease.</a:t>
            </a:r>
          </a:p>
          <a:p>
            <a:r>
              <a:rPr lang="en-US" sz="2800" dirty="0"/>
              <a:t>Caused by plaque buildup in the inner lining of the arteries [2], Coronary Artery Disease (CAD) is the most common form of heart disease and is a major cause of death, affecting about 6.7% of the population</a:t>
            </a:r>
            <a:r>
              <a:rPr lang="en-US" sz="2800" baseline="30000" dirty="0"/>
              <a:t>[3]</a:t>
            </a:r>
            <a:r>
              <a:rPr lang="en-US" sz="2800" dirty="0"/>
              <a:t>. The presence of plaque in the arteries can be measured using a biofluorescent, lipophilic dye called </a:t>
            </a:r>
            <a:r>
              <a:rPr lang="en-US" sz="2800" dirty="0" err="1"/>
              <a:t>DiI</a:t>
            </a:r>
            <a:r>
              <a:rPr lang="en-US" sz="2800" dirty="0"/>
              <a:t>, pronounced "Dye Aye"</a:t>
            </a:r>
            <a:r>
              <a:rPr lang="en-US" sz="2800" baseline="30000" dirty="0"/>
              <a:t>[4]</a:t>
            </a:r>
            <a:r>
              <a:rPr lang="en-US" sz="2800" dirty="0"/>
              <a:t>. It can be excited by a 545 nm light and will emit light at 555nm to be measured using specialized lenses and imaging.</a:t>
            </a:r>
          </a:p>
          <a:p>
            <a:r>
              <a:rPr lang="en-US" sz="2800" dirty="0"/>
              <a:t>Buildup can be dislodged from the arteries by a high-density lipoprotein (HDL) cholesterol</a:t>
            </a:r>
            <a:r>
              <a:rPr lang="en-US" sz="2800" baseline="30000" dirty="0"/>
              <a:t>[4]</a:t>
            </a:r>
            <a:r>
              <a:rPr lang="en-US" sz="2800" dirty="0"/>
              <a:t>. This "good" cholesterol takes many forms, differing greatly in properties such molecular size. It is known that different HDLs may be more or less active (more or less effective at removing buildup). However, the causes of these differences are not understood.</a:t>
            </a:r>
          </a:p>
          <a:p>
            <a:r>
              <a:rPr lang="en-US" sz="2800" b="1" dirty="0"/>
              <a:t>Research</a:t>
            </a:r>
          </a:p>
          <a:p>
            <a:r>
              <a:rPr lang="en-US" sz="2800" dirty="0"/>
              <a:t>One possible experiment using this system is to test how the size of HDL affects its performance. One solution, containing </a:t>
            </a:r>
            <a:r>
              <a:rPr lang="en-US" sz="2800" dirty="0" err="1"/>
              <a:t>DiI</a:t>
            </a:r>
            <a:r>
              <a:rPr lang="en-US" sz="2800" dirty="0"/>
              <a:t>, is pumped through the aorta (the largest artery) of a mouse for up to an hour. The solution sticks to and lines the aorta. Then a second solution, containing HDL, is pumped through the same way with the goal of remove the first solution. The remnants of the first solution in the aorta are measured using imaging, to quantify the effect of the HDL.</a:t>
            </a:r>
          </a:p>
          <a:p>
            <a:r>
              <a:rPr lang="en-US" sz="2800" dirty="0"/>
              <a:t>To do this experiment manually requires consistent timing and multitasking, from which arises the risk of systematic error, inconsistency, and expensive mistakes. With this system, however, and access to synthesized HDLs of varying properties, Dr. Ng and his interns can shed light on this disputed issue and demonstrate how these differences can be measured.</a:t>
            </a:r>
          </a:p>
        </p:txBody>
      </p:sp>
      <p:sp>
        <p:nvSpPr>
          <p:cNvPr id="37" name="TextBox 36">
            <a:extLst>
              <a:ext uri="{FF2B5EF4-FFF2-40B4-BE49-F238E27FC236}">
                <a16:creationId xmlns:a16="http://schemas.microsoft.com/office/drawing/2014/main" id="{4EC9ED5A-1CEA-9842-AA03-EDCBF66D912C}"/>
              </a:ext>
            </a:extLst>
          </p:cNvPr>
          <p:cNvSpPr txBox="1"/>
          <p:nvPr/>
        </p:nvSpPr>
        <p:spPr>
          <a:xfrm>
            <a:off x="11429812" y="18358995"/>
            <a:ext cx="10058396" cy="923330"/>
          </a:xfrm>
          <a:prstGeom prst="rect">
            <a:avLst/>
          </a:prstGeom>
          <a:noFill/>
        </p:spPr>
        <p:txBody>
          <a:bodyPr wrap="square" rtlCol="0">
            <a:spAutoFit/>
          </a:bodyPr>
          <a:lstStyle/>
          <a:p>
            <a:r>
              <a:rPr lang="en-US" sz="5400" b="1" dirty="0">
                <a:solidFill>
                  <a:srgbClr val="3BA794"/>
                </a:solidFill>
              </a:rPr>
              <a:t>Materials and Parts</a:t>
            </a:r>
          </a:p>
        </p:txBody>
      </p:sp>
      <p:sp>
        <p:nvSpPr>
          <p:cNvPr id="38" name="TextBox 37">
            <a:extLst>
              <a:ext uri="{FF2B5EF4-FFF2-40B4-BE49-F238E27FC236}">
                <a16:creationId xmlns:a16="http://schemas.microsoft.com/office/drawing/2014/main" id="{89D4D435-49BA-5B45-9286-D38E068538B1}"/>
              </a:ext>
            </a:extLst>
          </p:cNvPr>
          <p:cNvSpPr txBox="1"/>
          <p:nvPr/>
        </p:nvSpPr>
        <p:spPr>
          <a:xfrm>
            <a:off x="11429809" y="19277860"/>
            <a:ext cx="10058396"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t>Arduino MEGA 2560</a:t>
            </a:r>
          </a:p>
          <a:p>
            <a:pPr marL="457200" indent="-457200">
              <a:buFont typeface="Arial" panose="020B0604020202020204" pitchFamily="34" charset="0"/>
              <a:buChar char="•"/>
            </a:pPr>
            <a:r>
              <a:rPr lang="en-US" sz="2800" dirty="0"/>
              <a:t>(3) </a:t>
            </a:r>
            <a:r>
              <a:rPr lang="en-US" sz="2800" dirty="0" err="1"/>
              <a:t>NResearch</a:t>
            </a:r>
            <a:r>
              <a:rPr lang="en-US" sz="2800" dirty="0"/>
              <a:t> 12V DC 30 PSI Solenoid Valves. P/N: 360T041</a:t>
            </a:r>
          </a:p>
          <a:p>
            <a:pPr marL="457200" indent="-457200">
              <a:buFont typeface="Arial" panose="020B0604020202020204" pitchFamily="34" charset="0"/>
              <a:buChar char="•"/>
            </a:pPr>
            <a:r>
              <a:rPr lang="en-US" sz="2800" dirty="0"/>
              <a:t>Generic breadboard, wiring, LEDs, buttons, resistors, active buzzer</a:t>
            </a:r>
          </a:p>
          <a:p>
            <a:pPr marL="457200" indent="-457200">
              <a:buFont typeface="Arial" panose="020B0604020202020204" pitchFamily="34" charset="0"/>
              <a:buChar char="•"/>
            </a:pPr>
            <a:r>
              <a:rPr lang="en-US" sz="2800" dirty="0"/>
              <a:t>2.2 TFT SPI 240x320 pixel display</a:t>
            </a:r>
          </a:p>
          <a:p>
            <a:pPr marL="457200" indent="-457200">
              <a:buFont typeface="Arial" panose="020B0604020202020204" pitchFamily="34" charset="0"/>
              <a:buChar char="•"/>
            </a:pPr>
            <a:r>
              <a:rPr lang="en-US" sz="2800" dirty="0"/>
              <a:t>(3) 1N4004 Snuffer Diodes</a:t>
            </a:r>
          </a:p>
          <a:p>
            <a:pPr marL="457200" indent="-457200">
              <a:buFont typeface="Arial" panose="020B0604020202020204" pitchFamily="34" charset="0"/>
              <a:buChar char="•"/>
            </a:pPr>
            <a:r>
              <a:rPr lang="en-US" sz="2800" dirty="0"/>
              <a:t>ISMATEC Peristaltic pump with two cassettes</a:t>
            </a:r>
          </a:p>
          <a:p>
            <a:pPr marL="457200" indent="-457200">
              <a:buFont typeface="Arial" panose="020B0604020202020204" pitchFamily="34" charset="0"/>
              <a:buChar char="•"/>
            </a:pPr>
            <a:r>
              <a:rPr lang="en-US" sz="2800" dirty="0"/>
              <a:t>Generic waterproof tubing</a:t>
            </a:r>
          </a:p>
          <a:p>
            <a:pPr marL="457200" indent="-457200">
              <a:buFont typeface="Arial" panose="020B0604020202020204" pitchFamily="34" charset="0"/>
              <a:buChar char="•"/>
            </a:pPr>
            <a:r>
              <a:rPr lang="en-US" sz="2800" dirty="0"/>
              <a:t>12V AC to DC Power Supply Module</a:t>
            </a:r>
          </a:p>
          <a:p>
            <a:pPr marL="457200" indent="-457200">
              <a:buFont typeface="Arial" panose="020B0604020202020204" pitchFamily="34" charset="0"/>
              <a:buChar char="•"/>
            </a:pPr>
            <a:r>
              <a:rPr lang="en-US" sz="2800" dirty="0"/>
              <a:t>NOYITO 4-Channel 12V Relay Module</a:t>
            </a:r>
          </a:p>
          <a:p>
            <a:pPr marL="457200" indent="-457200">
              <a:buFont typeface="Arial" panose="020B0604020202020204" pitchFamily="34" charset="0"/>
              <a:buChar char="•"/>
            </a:pPr>
            <a:r>
              <a:rPr lang="en-US" sz="2800" dirty="0"/>
              <a:t>(Future) 3d-Printed PLA Casing</a:t>
            </a:r>
          </a:p>
        </p:txBody>
      </p:sp>
      <p:sp>
        <p:nvSpPr>
          <p:cNvPr id="39" name="TextBox 38">
            <a:extLst>
              <a:ext uri="{FF2B5EF4-FFF2-40B4-BE49-F238E27FC236}">
                <a16:creationId xmlns:a16="http://schemas.microsoft.com/office/drawing/2014/main" id="{22A90756-2579-AA42-9178-DE10415F33D2}"/>
              </a:ext>
            </a:extLst>
          </p:cNvPr>
          <p:cNvSpPr txBox="1"/>
          <p:nvPr/>
        </p:nvSpPr>
        <p:spPr>
          <a:xfrm>
            <a:off x="11429809" y="24140254"/>
            <a:ext cx="10058396" cy="923330"/>
          </a:xfrm>
          <a:prstGeom prst="rect">
            <a:avLst/>
          </a:prstGeom>
          <a:noFill/>
        </p:spPr>
        <p:txBody>
          <a:bodyPr wrap="square" rtlCol="0">
            <a:spAutoFit/>
          </a:bodyPr>
          <a:lstStyle/>
          <a:p>
            <a:r>
              <a:rPr lang="en-US" sz="5400" b="1" dirty="0">
                <a:solidFill>
                  <a:srgbClr val="3BA794"/>
                </a:solidFill>
              </a:rPr>
              <a:t>Layout</a:t>
            </a:r>
          </a:p>
        </p:txBody>
      </p:sp>
      <p:sp>
        <p:nvSpPr>
          <p:cNvPr id="45" name="TextBox 44">
            <a:extLst>
              <a:ext uri="{FF2B5EF4-FFF2-40B4-BE49-F238E27FC236}">
                <a16:creationId xmlns:a16="http://schemas.microsoft.com/office/drawing/2014/main" id="{A5663DAE-FC05-F148-9A18-4AC21A353AA1}"/>
              </a:ext>
            </a:extLst>
          </p:cNvPr>
          <p:cNvSpPr txBox="1"/>
          <p:nvPr/>
        </p:nvSpPr>
        <p:spPr>
          <a:xfrm>
            <a:off x="33375630" y="4571999"/>
            <a:ext cx="9601167" cy="923330"/>
          </a:xfrm>
          <a:prstGeom prst="rect">
            <a:avLst/>
          </a:prstGeom>
          <a:noFill/>
        </p:spPr>
        <p:txBody>
          <a:bodyPr wrap="square" rtlCol="0">
            <a:spAutoFit/>
          </a:bodyPr>
          <a:lstStyle/>
          <a:p>
            <a:r>
              <a:rPr lang="en-US" sz="5400" b="1" dirty="0">
                <a:solidFill>
                  <a:srgbClr val="3BA794"/>
                </a:solidFill>
              </a:rPr>
              <a:t>Conclusions</a:t>
            </a:r>
          </a:p>
        </p:txBody>
      </p:sp>
      <p:sp>
        <p:nvSpPr>
          <p:cNvPr id="46" name="TextBox 45">
            <a:extLst>
              <a:ext uri="{FF2B5EF4-FFF2-40B4-BE49-F238E27FC236}">
                <a16:creationId xmlns:a16="http://schemas.microsoft.com/office/drawing/2014/main" id="{C46DB5B5-61CE-9941-9635-B7C6666B765B}"/>
              </a:ext>
            </a:extLst>
          </p:cNvPr>
          <p:cNvSpPr txBox="1"/>
          <p:nvPr/>
        </p:nvSpPr>
        <p:spPr>
          <a:xfrm>
            <a:off x="33375643" y="5499794"/>
            <a:ext cx="9601172" cy="3108543"/>
          </a:xfrm>
          <a:prstGeom prst="rect">
            <a:avLst/>
          </a:prstGeom>
          <a:noFill/>
        </p:spPr>
        <p:txBody>
          <a:bodyPr wrap="square" rtlCol="0">
            <a:spAutoFit/>
          </a:bodyPr>
          <a:lstStyle/>
          <a:p>
            <a:r>
              <a:rPr lang="en-US" sz="2800" dirty="0"/>
              <a:t>While the procedure it follows is simple, this system serves as a reliable research tool and enables the revival of research which started decades ago with Dr. John Rutledge. This project has been a multidisciplinary experience, requiring systems thinking and working on multiple levels of detail. It required communication, project management, planning, and a sense urgency in order to complete on fixed deadline.</a:t>
            </a:r>
          </a:p>
        </p:txBody>
      </p:sp>
      <p:sp>
        <p:nvSpPr>
          <p:cNvPr id="47" name="TextBox 46">
            <a:extLst>
              <a:ext uri="{FF2B5EF4-FFF2-40B4-BE49-F238E27FC236}">
                <a16:creationId xmlns:a16="http://schemas.microsoft.com/office/drawing/2014/main" id="{6F4AED57-4CF0-6741-81EB-B209FB0899C0}"/>
              </a:ext>
            </a:extLst>
          </p:cNvPr>
          <p:cNvSpPr txBox="1"/>
          <p:nvPr/>
        </p:nvSpPr>
        <p:spPr>
          <a:xfrm>
            <a:off x="33375411" y="23848935"/>
            <a:ext cx="9601144" cy="1228952"/>
          </a:xfrm>
          <a:prstGeom prst="rect">
            <a:avLst/>
          </a:prstGeom>
          <a:noFill/>
        </p:spPr>
        <p:txBody>
          <a:bodyPr wrap="square" rtlCol="0">
            <a:spAutoFit/>
          </a:bodyPr>
          <a:lstStyle/>
          <a:p>
            <a:r>
              <a:rPr lang="en-US" sz="5400" b="1" dirty="0">
                <a:solidFill>
                  <a:srgbClr val="3BA794"/>
                </a:solidFill>
              </a:rPr>
              <a:t>References</a:t>
            </a:r>
          </a:p>
        </p:txBody>
      </p:sp>
      <p:sp>
        <p:nvSpPr>
          <p:cNvPr id="48" name="TextBox 47">
            <a:extLst>
              <a:ext uri="{FF2B5EF4-FFF2-40B4-BE49-F238E27FC236}">
                <a16:creationId xmlns:a16="http://schemas.microsoft.com/office/drawing/2014/main" id="{23DF9EDF-1C0C-204D-9966-7A0A9DD07539}"/>
              </a:ext>
            </a:extLst>
          </p:cNvPr>
          <p:cNvSpPr txBox="1"/>
          <p:nvPr/>
        </p:nvSpPr>
        <p:spPr>
          <a:xfrm>
            <a:off x="33456010" y="24728210"/>
            <a:ext cx="9601144" cy="3477875"/>
          </a:xfrm>
          <a:prstGeom prst="rect">
            <a:avLst/>
          </a:prstGeom>
          <a:noFill/>
        </p:spPr>
        <p:txBody>
          <a:bodyPr wrap="square" rtlCol="0">
            <a:spAutoFit/>
          </a:bodyPr>
          <a:lstStyle/>
          <a:p>
            <a:r>
              <a:rPr lang="en-US" sz="2000" dirty="0"/>
              <a:t>"cannulate, v." OED Online. Oxford University Press, June 2021. Web. 29 June 2021.</a:t>
            </a:r>
          </a:p>
          <a:p>
            <a:endParaRPr lang="en-US" sz="2000" dirty="0"/>
          </a:p>
          <a:p>
            <a:r>
              <a:rPr lang="en-US" sz="2000" dirty="0"/>
              <a:t>“Coronary Artery Disease.” Centers for Disease Control and Prevention, Centers for Disease Control and Prevention, 9 Dec. 2019, </a:t>
            </a:r>
            <a:r>
              <a:rPr lang="en-US" sz="2000" dirty="0" err="1"/>
              <a:t>www.cdc.gov</a:t>
            </a:r>
            <a:r>
              <a:rPr lang="en-US" sz="2000" dirty="0"/>
              <a:t>/</a:t>
            </a:r>
            <a:r>
              <a:rPr lang="en-US" sz="2000" dirty="0" err="1"/>
              <a:t>heartdisease</a:t>
            </a:r>
            <a:r>
              <a:rPr lang="en-US" sz="2000" dirty="0"/>
              <a:t>/</a:t>
            </a:r>
            <a:r>
              <a:rPr lang="en-US" sz="2000" dirty="0" err="1"/>
              <a:t>coronary_ad.htm</a:t>
            </a:r>
            <a:r>
              <a:rPr lang="en-US" sz="2000" dirty="0"/>
              <a:t>. </a:t>
            </a:r>
          </a:p>
          <a:p>
            <a:endParaRPr lang="en-US" sz="2000" dirty="0"/>
          </a:p>
          <a:p>
            <a:r>
              <a:rPr lang="en-US" sz="2000" dirty="0"/>
              <a:t>Centers for Disease Control and Prevention. (2019, December 9). </a:t>
            </a:r>
            <a:r>
              <a:rPr lang="en-US" sz="2000" i="1" dirty="0"/>
              <a:t>Coronary Artery Disease</a:t>
            </a:r>
            <a:r>
              <a:rPr lang="en-US" sz="2000" dirty="0"/>
              <a:t>. Centers for Disease Control and Prevention. https://</a:t>
            </a:r>
            <a:r>
              <a:rPr lang="en-US" sz="2000" dirty="0" err="1"/>
              <a:t>www.cdc.gov</a:t>
            </a:r>
            <a:r>
              <a:rPr lang="en-US" sz="2000" dirty="0"/>
              <a:t>/</a:t>
            </a:r>
            <a:r>
              <a:rPr lang="en-US" sz="2000" dirty="0" err="1"/>
              <a:t>heartdisease</a:t>
            </a:r>
            <a:r>
              <a:rPr lang="en-US" sz="2000" dirty="0"/>
              <a:t>/</a:t>
            </a:r>
            <a:r>
              <a:rPr lang="en-US" sz="2000" dirty="0" err="1"/>
              <a:t>coronary_ad.htm</a:t>
            </a:r>
            <a:r>
              <a:rPr lang="en-US" sz="2000" dirty="0"/>
              <a:t>. </a:t>
            </a:r>
          </a:p>
          <a:p>
            <a:endParaRPr lang="en-US" sz="2000" dirty="0"/>
          </a:p>
          <a:p>
            <a:r>
              <a:rPr lang="en-US" sz="2000" dirty="0"/>
              <a:t>J.C. Rutledge et. al. Direct Visualization of Lipid Deposition and Reverse Lipid Transport in a perfused Artery, 2000</a:t>
            </a:r>
          </a:p>
        </p:txBody>
      </p:sp>
      <p:sp>
        <p:nvSpPr>
          <p:cNvPr id="49" name="TextBox 48">
            <a:extLst>
              <a:ext uri="{FF2B5EF4-FFF2-40B4-BE49-F238E27FC236}">
                <a16:creationId xmlns:a16="http://schemas.microsoft.com/office/drawing/2014/main" id="{24F9B02B-CD05-314E-BD62-F01A04B144BF}"/>
              </a:ext>
            </a:extLst>
          </p:cNvPr>
          <p:cNvSpPr txBox="1"/>
          <p:nvPr/>
        </p:nvSpPr>
        <p:spPr>
          <a:xfrm>
            <a:off x="33375414" y="28024837"/>
            <a:ext cx="9601144" cy="923330"/>
          </a:xfrm>
          <a:prstGeom prst="rect">
            <a:avLst/>
          </a:prstGeom>
          <a:noFill/>
        </p:spPr>
        <p:txBody>
          <a:bodyPr wrap="square" rtlCol="0">
            <a:spAutoFit/>
          </a:bodyPr>
          <a:lstStyle/>
          <a:p>
            <a:r>
              <a:rPr lang="en-US" sz="5400" b="1" dirty="0">
                <a:solidFill>
                  <a:srgbClr val="3BA794"/>
                </a:solidFill>
              </a:rPr>
              <a:t>Acknowledgements</a:t>
            </a:r>
          </a:p>
        </p:txBody>
      </p:sp>
      <p:sp>
        <p:nvSpPr>
          <p:cNvPr id="50" name="TextBox 49">
            <a:extLst>
              <a:ext uri="{FF2B5EF4-FFF2-40B4-BE49-F238E27FC236}">
                <a16:creationId xmlns:a16="http://schemas.microsoft.com/office/drawing/2014/main" id="{63810756-AFFB-B045-BC0C-F4DC06A6DB03}"/>
              </a:ext>
            </a:extLst>
          </p:cNvPr>
          <p:cNvSpPr txBox="1"/>
          <p:nvPr/>
        </p:nvSpPr>
        <p:spPr>
          <a:xfrm>
            <a:off x="33375411" y="28943702"/>
            <a:ext cx="9601144" cy="2554545"/>
          </a:xfrm>
          <a:prstGeom prst="rect">
            <a:avLst/>
          </a:prstGeom>
          <a:noFill/>
        </p:spPr>
        <p:txBody>
          <a:bodyPr wrap="square" rtlCol="0">
            <a:spAutoFit/>
          </a:bodyPr>
          <a:lstStyle/>
          <a:p>
            <a:r>
              <a:rPr lang="en-US" sz="2000" dirty="0"/>
              <a:t>Dr. Elaine Wong, Faculty at CPE Department, Biola University. SEI 2021 Mentor.</a:t>
            </a:r>
          </a:p>
          <a:p>
            <a:endParaRPr lang="en-US" sz="2000" dirty="0"/>
          </a:p>
          <a:p>
            <a:r>
              <a:rPr lang="en-US" sz="2000" dirty="0"/>
              <a:t>Stanley Ng, Chair of CPE Department, Biola University. SEI 2021 Mentor.</a:t>
            </a:r>
          </a:p>
          <a:p>
            <a:endParaRPr lang="en-US" sz="2000" dirty="0"/>
          </a:p>
          <a:p>
            <a:r>
              <a:rPr lang="en-US" sz="2000" dirty="0"/>
              <a:t>Dr. Kit Ng, Department of Biological Sciences, Biola University. Head of the project.</a:t>
            </a:r>
          </a:p>
          <a:p>
            <a:endParaRPr lang="en-US" sz="2000" dirty="0"/>
          </a:p>
          <a:p>
            <a:r>
              <a:rPr lang="en-US" sz="2000" dirty="0"/>
              <a:t>Dr. John Rutledge, Vice Chair of Research, U.C. Davis. Pioneered the visualization of LDL, adhesion to blood vessels.</a:t>
            </a:r>
          </a:p>
        </p:txBody>
      </p:sp>
      <p:sp>
        <p:nvSpPr>
          <p:cNvPr id="51" name="TextBox 50">
            <a:extLst>
              <a:ext uri="{FF2B5EF4-FFF2-40B4-BE49-F238E27FC236}">
                <a16:creationId xmlns:a16="http://schemas.microsoft.com/office/drawing/2014/main" id="{4F19E018-AB6E-7145-B5EC-FB79BD83A796}"/>
              </a:ext>
            </a:extLst>
          </p:cNvPr>
          <p:cNvSpPr txBox="1"/>
          <p:nvPr/>
        </p:nvSpPr>
        <p:spPr>
          <a:xfrm>
            <a:off x="33375640" y="8608337"/>
            <a:ext cx="9601144" cy="923330"/>
          </a:xfrm>
          <a:prstGeom prst="rect">
            <a:avLst/>
          </a:prstGeom>
          <a:noFill/>
        </p:spPr>
        <p:txBody>
          <a:bodyPr wrap="square" rtlCol="0">
            <a:spAutoFit/>
          </a:bodyPr>
          <a:lstStyle/>
          <a:p>
            <a:r>
              <a:rPr lang="en-US" sz="5400" b="1" dirty="0">
                <a:solidFill>
                  <a:srgbClr val="3BA794"/>
                </a:solidFill>
              </a:rPr>
              <a:t>Full Design Process</a:t>
            </a:r>
          </a:p>
        </p:txBody>
      </p:sp>
      <p:sp>
        <p:nvSpPr>
          <p:cNvPr id="53" name="TextBox 52">
            <a:extLst>
              <a:ext uri="{FF2B5EF4-FFF2-40B4-BE49-F238E27FC236}">
                <a16:creationId xmlns:a16="http://schemas.microsoft.com/office/drawing/2014/main" id="{CED3EFC1-2087-344F-96E8-7E388E5E059D}"/>
              </a:ext>
            </a:extLst>
          </p:cNvPr>
          <p:cNvSpPr txBox="1"/>
          <p:nvPr/>
        </p:nvSpPr>
        <p:spPr>
          <a:xfrm>
            <a:off x="11429872" y="14172656"/>
            <a:ext cx="10058396" cy="923330"/>
          </a:xfrm>
          <a:prstGeom prst="rect">
            <a:avLst/>
          </a:prstGeom>
          <a:noFill/>
        </p:spPr>
        <p:txBody>
          <a:bodyPr wrap="square" rtlCol="0">
            <a:spAutoFit/>
          </a:bodyPr>
          <a:lstStyle/>
          <a:p>
            <a:r>
              <a:rPr lang="en-US" sz="5400" b="1" dirty="0">
                <a:solidFill>
                  <a:srgbClr val="3BA794"/>
                </a:solidFill>
              </a:rPr>
              <a:t>Objectives</a:t>
            </a:r>
          </a:p>
        </p:txBody>
      </p:sp>
      <p:sp>
        <p:nvSpPr>
          <p:cNvPr id="54" name="TextBox 53">
            <a:extLst>
              <a:ext uri="{FF2B5EF4-FFF2-40B4-BE49-F238E27FC236}">
                <a16:creationId xmlns:a16="http://schemas.microsoft.com/office/drawing/2014/main" id="{649046A3-3FDD-E14D-BDE8-BA8D614C2FE4}"/>
              </a:ext>
            </a:extLst>
          </p:cNvPr>
          <p:cNvSpPr txBox="1"/>
          <p:nvPr/>
        </p:nvSpPr>
        <p:spPr>
          <a:xfrm>
            <a:off x="11429919" y="13427534"/>
            <a:ext cx="10058396" cy="707886"/>
          </a:xfrm>
          <a:prstGeom prst="rect">
            <a:avLst/>
          </a:prstGeom>
          <a:noFill/>
        </p:spPr>
        <p:txBody>
          <a:bodyPr wrap="square" rtlCol="0">
            <a:spAutoFit/>
          </a:bodyPr>
          <a:lstStyle/>
          <a:p>
            <a:r>
              <a:rPr lang="en-US" sz="2000" dirty="0"/>
              <a:t>Figure 1. Some documentation of previous work on the project from the early 2000s. Tubing layout differs significantly from the new design.</a:t>
            </a:r>
          </a:p>
        </p:txBody>
      </p:sp>
      <p:sp>
        <p:nvSpPr>
          <p:cNvPr id="66" name="TextBox 65">
            <a:extLst>
              <a:ext uri="{FF2B5EF4-FFF2-40B4-BE49-F238E27FC236}">
                <a16:creationId xmlns:a16="http://schemas.microsoft.com/office/drawing/2014/main" id="{91AEFB42-E891-CD4D-9BC9-EE98F03F4F37}"/>
              </a:ext>
            </a:extLst>
          </p:cNvPr>
          <p:cNvSpPr txBox="1"/>
          <p:nvPr/>
        </p:nvSpPr>
        <p:spPr>
          <a:xfrm>
            <a:off x="11429851" y="15215685"/>
            <a:ext cx="10058396"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To provide a simple, reproducible way to move two chemicals in series through a biological specimen.</a:t>
            </a:r>
          </a:p>
          <a:p>
            <a:pPr marL="457200" indent="-457200">
              <a:buFont typeface="Arial" panose="020B0604020202020204" pitchFamily="34" charset="0"/>
              <a:buChar char="•"/>
            </a:pPr>
            <a:r>
              <a:rPr lang="en-US" sz="2800" dirty="0"/>
              <a:t>To reduce systematic error, increase reproducibility, and lower standard deviation for future biological research.</a:t>
            </a:r>
          </a:p>
          <a:p>
            <a:pPr marL="457200" indent="-457200">
              <a:buFont typeface="Arial" panose="020B0604020202020204" pitchFamily="34" charset="0"/>
              <a:buChar char="•"/>
            </a:pPr>
            <a:r>
              <a:rPr lang="en-US" sz="2800" dirty="0"/>
              <a:t>To be user-friendly and easy for professors and interns to use.</a:t>
            </a:r>
          </a:p>
          <a:p>
            <a:pPr marL="457200" indent="-457200">
              <a:buFont typeface="Arial" panose="020B0604020202020204" pitchFamily="34" charset="0"/>
              <a:buChar char="•"/>
            </a:pPr>
            <a:r>
              <a:rPr lang="en-US" sz="2800" dirty="0"/>
              <a:t>To be flexible enough to serve as a base for a variety of experiments and specimens.</a:t>
            </a:r>
          </a:p>
        </p:txBody>
      </p:sp>
      <p:sp>
        <p:nvSpPr>
          <p:cNvPr id="55" name="TextBox 54">
            <a:extLst>
              <a:ext uri="{FF2B5EF4-FFF2-40B4-BE49-F238E27FC236}">
                <a16:creationId xmlns:a16="http://schemas.microsoft.com/office/drawing/2014/main" id="{3290844F-A989-D54D-B4D2-413020008CB6}"/>
              </a:ext>
            </a:extLst>
          </p:cNvPr>
          <p:cNvSpPr txBox="1"/>
          <p:nvPr/>
        </p:nvSpPr>
        <p:spPr>
          <a:xfrm>
            <a:off x="11429921" y="4571999"/>
            <a:ext cx="10058396" cy="2677656"/>
          </a:xfrm>
          <a:prstGeom prst="rect">
            <a:avLst/>
          </a:prstGeom>
          <a:noFill/>
        </p:spPr>
        <p:txBody>
          <a:bodyPr wrap="square" rtlCol="0">
            <a:spAutoFit/>
          </a:bodyPr>
          <a:lstStyle/>
          <a:p>
            <a:r>
              <a:rPr lang="en-US" sz="2800" b="1" dirty="0"/>
              <a:t>Previous work</a:t>
            </a:r>
          </a:p>
          <a:p>
            <a:r>
              <a:rPr lang="en-US" sz="2800" dirty="0"/>
              <a:t>The need for a specialized system to perform this experiment started two decades ago when Rutledge and his colleagues created a similar system to handle this problem. However, due to difficulty of use, lack of documentation, and changing research needs, the experiment was scrapped and its components were reused.</a:t>
            </a:r>
          </a:p>
        </p:txBody>
      </p:sp>
      <p:pic>
        <p:nvPicPr>
          <p:cNvPr id="3" name="Picture 2" descr="Diagram&#10;&#10;Description automatically generated">
            <a:extLst>
              <a:ext uri="{FF2B5EF4-FFF2-40B4-BE49-F238E27FC236}">
                <a16:creationId xmlns:a16="http://schemas.microsoft.com/office/drawing/2014/main" id="{A7AC60E3-2186-2D4B-AB77-9701D34DEB51}"/>
              </a:ext>
            </a:extLst>
          </p:cNvPr>
          <p:cNvPicPr>
            <a:picLocks noChangeAspect="1"/>
          </p:cNvPicPr>
          <p:nvPr/>
        </p:nvPicPr>
        <p:blipFill>
          <a:blip r:embed="rId4"/>
          <a:stretch>
            <a:fillRect/>
          </a:stretch>
        </p:blipFill>
        <p:spPr>
          <a:xfrm>
            <a:off x="11429922" y="7591064"/>
            <a:ext cx="10058393" cy="5882364"/>
          </a:xfrm>
          <a:prstGeom prst="rect">
            <a:avLst/>
          </a:prstGeom>
        </p:spPr>
      </p:pic>
      <p:pic>
        <p:nvPicPr>
          <p:cNvPr id="6" name="Picture 5" descr="Diagram&#10;&#10;Description automatically generated">
            <a:extLst>
              <a:ext uri="{FF2B5EF4-FFF2-40B4-BE49-F238E27FC236}">
                <a16:creationId xmlns:a16="http://schemas.microsoft.com/office/drawing/2014/main" id="{42D7B98C-06DA-9D44-82FB-BE0A6AD0B333}"/>
              </a:ext>
            </a:extLst>
          </p:cNvPr>
          <p:cNvPicPr>
            <a:picLocks noChangeAspect="1"/>
          </p:cNvPicPr>
          <p:nvPr/>
        </p:nvPicPr>
        <p:blipFill rotWithShape="1">
          <a:blip r:embed="rId5"/>
          <a:srcRect t="13622"/>
          <a:stretch/>
        </p:blipFill>
        <p:spPr>
          <a:xfrm>
            <a:off x="11429702" y="25054654"/>
            <a:ext cx="10058385" cy="5798675"/>
          </a:xfrm>
          <a:prstGeom prst="rect">
            <a:avLst/>
          </a:prstGeom>
        </p:spPr>
      </p:pic>
      <p:sp>
        <p:nvSpPr>
          <p:cNvPr id="57" name="TextBox 56">
            <a:extLst>
              <a:ext uri="{FF2B5EF4-FFF2-40B4-BE49-F238E27FC236}">
                <a16:creationId xmlns:a16="http://schemas.microsoft.com/office/drawing/2014/main" id="{91A6DFD7-C3DD-AA4B-8742-382E6FD8CD39}"/>
              </a:ext>
            </a:extLst>
          </p:cNvPr>
          <p:cNvSpPr txBox="1"/>
          <p:nvPr/>
        </p:nvSpPr>
        <p:spPr>
          <a:xfrm>
            <a:off x="11429691" y="30707414"/>
            <a:ext cx="10058396" cy="707886"/>
          </a:xfrm>
          <a:prstGeom prst="rect">
            <a:avLst/>
          </a:prstGeom>
          <a:noFill/>
        </p:spPr>
        <p:txBody>
          <a:bodyPr wrap="square" rtlCol="0">
            <a:spAutoFit/>
          </a:bodyPr>
          <a:lstStyle/>
          <a:p>
            <a:r>
              <a:rPr lang="en-US" sz="2000" dirty="0"/>
              <a:t>Figure 2. The overall layout of the system. Grey arrows represent the flow of liquids, while red lines indicate elements which are electrically connected.</a:t>
            </a:r>
          </a:p>
        </p:txBody>
      </p:sp>
      <p:sp>
        <p:nvSpPr>
          <p:cNvPr id="58" name="TextBox 57">
            <a:extLst>
              <a:ext uri="{FF2B5EF4-FFF2-40B4-BE49-F238E27FC236}">
                <a16:creationId xmlns:a16="http://schemas.microsoft.com/office/drawing/2014/main" id="{56BA470C-5CE1-2443-AA3B-CC49265E1485}"/>
              </a:ext>
            </a:extLst>
          </p:cNvPr>
          <p:cNvSpPr txBox="1"/>
          <p:nvPr/>
        </p:nvSpPr>
        <p:spPr>
          <a:xfrm>
            <a:off x="22402614" y="5495329"/>
            <a:ext cx="10058396" cy="7417415"/>
          </a:xfrm>
          <a:prstGeom prst="rect">
            <a:avLst/>
          </a:prstGeom>
          <a:noFill/>
        </p:spPr>
        <p:txBody>
          <a:bodyPr wrap="square" rtlCol="0">
            <a:spAutoFit/>
          </a:bodyPr>
          <a:lstStyle/>
          <a:p>
            <a:r>
              <a:rPr lang="en-US" sz="2800" dirty="0"/>
              <a:t>The system has three main parts, the tubing setup, the controller setup, and the interface.</a:t>
            </a:r>
          </a:p>
          <a:p>
            <a:r>
              <a:rPr lang="en-US" sz="2800" b="1" dirty="0"/>
              <a:t>Tubing Setup</a:t>
            </a:r>
          </a:p>
          <a:p>
            <a:r>
              <a:rPr lang="en-US" sz="2800" dirty="0"/>
              <a:t>A peristaltic pump moves two test solutions through their respective tubing and into the system. Because peristaltic pump functions independently from the apparatus, the tubing configuration was designed so that the pump can be left on even when the experiment is not running; pumped solutions will be automatically deposited back into their respective reservoirs without entering the chamber. The canulation takes place inside the grey chamber. The cannulation chamber is filled with a fluid and houses one mouse artery or another specimen. The two solutions are pushed through the specimen, one after the other, at a flow rate configured by the user. In the final step, the solution currently pumping through gets either recycled (deposited back into its </a:t>
            </a:r>
            <a:r>
              <a:rPr lang="en-US" sz="2800" dirty="0" err="1"/>
              <a:t>origional</a:t>
            </a:r>
            <a:r>
              <a:rPr lang="en-US" sz="2800" dirty="0"/>
              <a:t> container) or discarded, depending on a signal from the control module.</a:t>
            </a:r>
          </a:p>
        </p:txBody>
      </p:sp>
      <p:pic>
        <p:nvPicPr>
          <p:cNvPr id="9" name="Picture 8" descr="A picture containing floor, indoor&#10;&#10;Description automatically generated">
            <a:extLst>
              <a:ext uri="{FF2B5EF4-FFF2-40B4-BE49-F238E27FC236}">
                <a16:creationId xmlns:a16="http://schemas.microsoft.com/office/drawing/2014/main" id="{53CAD244-0F05-2641-B41B-93B45BB46AE5}"/>
              </a:ext>
            </a:extLst>
          </p:cNvPr>
          <p:cNvPicPr>
            <a:picLocks noChangeAspect="1"/>
          </p:cNvPicPr>
          <p:nvPr/>
        </p:nvPicPr>
        <p:blipFill>
          <a:blip r:embed="rId6"/>
          <a:stretch>
            <a:fillRect/>
          </a:stretch>
        </p:blipFill>
        <p:spPr>
          <a:xfrm>
            <a:off x="22728122" y="12922662"/>
            <a:ext cx="5345904" cy="4350656"/>
          </a:xfrm>
          <a:prstGeom prst="rect">
            <a:avLst/>
          </a:prstGeom>
        </p:spPr>
      </p:pic>
      <p:sp>
        <p:nvSpPr>
          <p:cNvPr id="60" name="TextBox 59">
            <a:extLst>
              <a:ext uri="{FF2B5EF4-FFF2-40B4-BE49-F238E27FC236}">
                <a16:creationId xmlns:a16="http://schemas.microsoft.com/office/drawing/2014/main" id="{BD9A7381-F12E-7B4B-AE73-9E9EB9D2AD25}"/>
              </a:ext>
            </a:extLst>
          </p:cNvPr>
          <p:cNvSpPr txBox="1"/>
          <p:nvPr/>
        </p:nvSpPr>
        <p:spPr>
          <a:xfrm>
            <a:off x="22402614" y="4563068"/>
            <a:ext cx="10058396" cy="923330"/>
          </a:xfrm>
          <a:prstGeom prst="rect">
            <a:avLst/>
          </a:prstGeom>
          <a:noFill/>
        </p:spPr>
        <p:txBody>
          <a:bodyPr wrap="square" rtlCol="0">
            <a:spAutoFit/>
          </a:bodyPr>
          <a:lstStyle/>
          <a:p>
            <a:r>
              <a:rPr lang="en-US" sz="5400" b="1" dirty="0">
                <a:solidFill>
                  <a:srgbClr val="3BA794"/>
                </a:solidFill>
              </a:rPr>
              <a:t>Results</a:t>
            </a:r>
          </a:p>
        </p:txBody>
      </p:sp>
      <p:pic>
        <p:nvPicPr>
          <p:cNvPr id="15" name="Picture 14" descr="A picture containing text, floor&#10;&#10;Description automatically generated">
            <a:extLst>
              <a:ext uri="{FF2B5EF4-FFF2-40B4-BE49-F238E27FC236}">
                <a16:creationId xmlns:a16="http://schemas.microsoft.com/office/drawing/2014/main" id="{A0F94F11-36F0-9D43-8A87-87EF734DF0CB}"/>
              </a:ext>
            </a:extLst>
          </p:cNvPr>
          <p:cNvPicPr>
            <a:picLocks noChangeAspect="1"/>
          </p:cNvPicPr>
          <p:nvPr/>
        </p:nvPicPr>
        <p:blipFill>
          <a:blip r:embed="rId7"/>
          <a:stretch>
            <a:fillRect/>
          </a:stretch>
        </p:blipFill>
        <p:spPr>
          <a:xfrm>
            <a:off x="28438936" y="12884536"/>
            <a:ext cx="3696946" cy="4388782"/>
          </a:xfrm>
          <a:prstGeom prst="rect">
            <a:avLst/>
          </a:prstGeom>
        </p:spPr>
      </p:pic>
      <p:sp>
        <p:nvSpPr>
          <p:cNvPr id="67" name="TextBox 66">
            <a:extLst>
              <a:ext uri="{FF2B5EF4-FFF2-40B4-BE49-F238E27FC236}">
                <a16:creationId xmlns:a16="http://schemas.microsoft.com/office/drawing/2014/main" id="{D74D4A06-45BC-D341-B9DC-3AEBA414B905}"/>
              </a:ext>
            </a:extLst>
          </p:cNvPr>
          <p:cNvSpPr txBox="1"/>
          <p:nvPr/>
        </p:nvSpPr>
        <p:spPr>
          <a:xfrm>
            <a:off x="22644371" y="17213964"/>
            <a:ext cx="5429655" cy="369332"/>
          </a:xfrm>
          <a:prstGeom prst="rect">
            <a:avLst/>
          </a:prstGeom>
          <a:noFill/>
        </p:spPr>
        <p:txBody>
          <a:bodyPr wrap="square" rtlCol="0">
            <a:spAutoFit/>
          </a:bodyPr>
          <a:lstStyle/>
          <a:p>
            <a:r>
              <a:rPr lang="en-US" dirty="0"/>
              <a:t>Figure 3. A working solenoid valve layout for tubing.</a:t>
            </a:r>
            <a:endParaRPr lang="en-US" sz="2000" dirty="0"/>
          </a:p>
        </p:txBody>
      </p:sp>
      <p:sp>
        <p:nvSpPr>
          <p:cNvPr id="68" name="TextBox 67">
            <a:extLst>
              <a:ext uri="{FF2B5EF4-FFF2-40B4-BE49-F238E27FC236}">
                <a16:creationId xmlns:a16="http://schemas.microsoft.com/office/drawing/2014/main" id="{C7D69C6D-5AD9-F546-95B2-5A06D61911F5}"/>
              </a:ext>
            </a:extLst>
          </p:cNvPr>
          <p:cNvSpPr txBox="1"/>
          <p:nvPr/>
        </p:nvSpPr>
        <p:spPr>
          <a:xfrm>
            <a:off x="28438898" y="17213964"/>
            <a:ext cx="3696946" cy="923330"/>
          </a:xfrm>
          <a:prstGeom prst="rect">
            <a:avLst/>
          </a:prstGeom>
          <a:noFill/>
        </p:spPr>
        <p:txBody>
          <a:bodyPr wrap="square" rtlCol="0">
            <a:spAutoFit/>
          </a:bodyPr>
          <a:lstStyle/>
          <a:p>
            <a:r>
              <a:rPr lang="en-US" dirty="0"/>
              <a:t>Figure 4. A peristaltic pump used to push both solutions through the experiment.</a:t>
            </a:r>
            <a:endParaRPr lang="en-US" sz="2000" dirty="0"/>
          </a:p>
        </p:txBody>
      </p:sp>
      <p:sp>
        <p:nvSpPr>
          <p:cNvPr id="69" name="TextBox 68">
            <a:extLst>
              <a:ext uri="{FF2B5EF4-FFF2-40B4-BE49-F238E27FC236}">
                <a16:creationId xmlns:a16="http://schemas.microsoft.com/office/drawing/2014/main" id="{23E72FF9-5927-CE40-B005-FF7A8B602EF0}"/>
              </a:ext>
            </a:extLst>
          </p:cNvPr>
          <p:cNvSpPr txBox="1"/>
          <p:nvPr/>
        </p:nvSpPr>
        <p:spPr>
          <a:xfrm>
            <a:off x="22402614" y="17766961"/>
            <a:ext cx="5847533" cy="14742497"/>
          </a:xfrm>
          <a:prstGeom prst="rect">
            <a:avLst/>
          </a:prstGeom>
          <a:noFill/>
        </p:spPr>
        <p:txBody>
          <a:bodyPr wrap="square" rtlCol="0">
            <a:spAutoFit/>
          </a:bodyPr>
          <a:lstStyle/>
          <a:p>
            <a:r>
              <a:rPr lang="en-US" sz="2800" b="1" dirty="0"/>
              <a:t>Controller Setup</a:t>
            </a:r>
            <a:br>
              <a:rPr lang="en-US" sz="2800" dirty="0"/>
            </a:br>
            <a:r>
              <a:rPr lang="en-US" sz="2800" dirty="0"/>
              <a:t>An Arduino MEGA controls the solenoid pumps in a predefined procedure configured by the user through the user interface. The Arduino sends a signal between 0 and 5 Volts on three wires. These connect to a four-way 12-Volt relay which amplifies the signal to 12 Volts, as required by the solenoid valves. It also displays a menu to the user on an SPI display module, allowing for the procedure to be controlled graphically. It takes input from three buttons, which are used to navigate the menu and manage the procedure.</a:t>
            </a:r>
          </a:p>
          <a:p>
            <a:r>
              <a:rPr lang="en-US" sz="2800" b="1" dirty="0"/>
              <a:t>Interface</a:t>
            </a:r>
            <a:endParaRPr lang="en-US" sz="2800" dirty="0"/>
          </a:p>
          <a:p>
            <a:r>
              <a:rPr lang="en-US" sz="2800" dirty="0"/>
              <a:t>Displayed on a TFT pixel display, a graphical user interface allows the user to start, stop, and configure the device. The user may configure the timing of the experiment and whether each solution is recycled or wasted. A state machine manages the interface navigation and updates the display only as necessary. The software is written in C++ using the </a:t>
            </a:r>
            <a:r>
              <a:rPr lang="en-US" sz="2800" i="1" dirty="0"/>
              <a:t>Adafruit_ILI9341</a:t>
            </a:r>
            <a:r>
              <a:rPr lang="en-US" sz="2800" dirty="0"/>
              <a:t> Library. For future scalability, logic and content are separated. The source code can be found in the project's public GitHub repository:</a:t>
            </a:r>
          </a:p>
          <a:p>
            <a:r>
              <a:rPr lang="en-US" sz="2800" dirty="0"/>
              <a:t> </a:t>
            </a:r>
            <a:r>
              <a:rPr lang="en-US" sz="2000" dirty="0"/>
              <a:t>https://</a:t>
            </a:r>
            <a:r>
              <a:rPr lang="en-US" sz="2000" dirty="0" err="1"/>
              <a:t>github.com</a:t>
            </a:r>
            <a:r>
              <a:rPr lang="en-US" sz="2000" dirty="0"/>
              <a:t>/</a:t>
            </a:r>
            <a:r>
              <a:rPr lang="en-US" sz="2000" dirty="0" err="1"/>
              <a:t>wwwiop</a:t>
            </a:r>
            <a:r>
              <a:rPr lang="en-US" sz="2000" dirty="0"/>
              <a:t>/cannulation-project</a:t>
            </a:r>
          </a:p>
        </p:txBody>
      </p:sp>
      <p:pic>
        <p:nvPicPr>
          <p:cNvPr id="17" name="Picture 16" descr="A picture containing text, electronics&#10;&#10;Description automatically generated">
            <a:extLst>
              <a:ext uri="{FF2B5EF4-FFF2-40B4-BE49-F238E27FC236}">
                <a16:creationId xmlns:a16="http://schemas.microsoft.com/office/drawing/2014/main" id="{383F5062-D3E8-1440-944D-D2457A0D439C}"/>
              </a:ext>
            </a:extLst>
          </p:cNvPr>
          <p:cNvPicPr>
            <a:picLocks noChangeAspect="1"/>
          </p:cNvPicPr>
          <p:nvPr/>
        </p:nvPicPr>
        <p:blipFill>
          <a:blip r:embed="rId8"/>
          <a:stretch>
            <a:fillRect/>
          </a:stretch>
        </p:blipFill>
        <p:spPr>
          <a:xfrm>
            <a:off x="28438898" y="18555878"/>
            <a:ext cx="3696945" cy="4929260"/>
          </a:xfrm>
          <a:prstGeom prst="rect">
            <a:avLst/>
          </a:prstGeom>
        </p:spPr>
      </p:pic>
      <p:pic>
        <p:nvPicPr>
          <p:cNvPr id="20" name="Picture 19" descr="Text&#10;&#10;Description automatically generated">
            <a:extLst>
              <a:ext uri="{FF2B5EF4-FFF2-40B4-BE49-F238E27FC236}">
                <a16:creationId xmlns:a16="http://schemas.microsoft.com/office/drawing/2014/main" id="{6CCC8D21-92B2-F242-943E-79F7C552FD7F}"/>
              </a:ext>
            </a:extLst>
          </p:cNvPr>
          <p:cNvPicPr>
            <a:picLocks noChangeAspect="1"/>
          </p:cNvPicPr>
          <p:nvPr/>
        </p:nvPicPr>
        <p:blipFill>
          <a:blip r:embed="rId9"/>
          <a:stretch>
            <a:fillRect/>
          </a:stretch>
        </p:blipFill>
        <p:spPr>
          <a:xfrm>
            <a:off x="28406038" y="25425110"/>
            <a:ext cx="1931053" cy="1298876"/>
          </a:xfrm>
          <a:prstGeom prst="rect">
            <a:avLst/>
          </a:prstGeom>
        </p:spPr>
      </p:pic>
      <p:pic>
        <p:nvPicPr>
          <p:cNvPr id="22" name="Picture 21" descr="Text, letter&#10;&#10;Description automatically generated">
            <a:extLst>
              <a:ext uri="{FF2B5EF4-FFF2-40B4-BE49-F238E27FC236}">
                <a16:creationId xmlns:a16="http://schemas.microsoft.com/office/drawing/2014/main" id="{9E27E557-CC5D-F34F-A939-052944DEA045}"/>
              </a:ext>
            </a:extLst>
          </p:cNvPr>
          <p:cNvPicPr>
            <a:picLocks noChangeAspect="1"/>
          </p:cNvPicPr>
          <p:nvPr/>
        </p:nvPicPr>
        <p:blipFill>
          <a:blip r:embed="rId10"/>
          <a:stretch>
            <a:fillRect/>
          </a:stretch>
        </p:blipFill>
        <p:spPr>
          <a:xfrm>
            <a:off x="30499359" y="25425110"/>
            <a:ext cx="1896016" cy="1298876"/>
          </a:xfrm>
          <a:prstGeom prst="rect">
            <a:avLst/>
          </a:prstGeom>
        </p:spPr>
      </p:pic>
      <p:pic>
        <p:nvPicPr>
          <p:cNvPr id="24" name="Picture 23" descr="Text&#10;&#10;Description automatically generated with medium confidence">
            <a:extLst>
              <a:ext uri="{FF2B5EF4-FFF2-40B4-BE49-F238E27FC236}">
                <a16:creationId xmlns:a16="http://schemas.microsoft.com/office/drawing/2014/main" id="{641FE8E9-40D1-5743-8CF9-0CA2E562E703}"/>
              </a:ext>
            </a:extLst>
          </p:cNvPr>
          <p:cNvPicPr>
            <a:picLocks noChangeAspect="1"/>
          </p:cNvPicPr>
          <p:nvPr/>
        </p:nvPicPr>
        <p:blipFill>
          <a:blip r:embed="rId11"/>
          <a:stretch>
            <a:fillRect/>
          </a:stretch>
        </p:blipFill>
        <p:spPr>
          <a:xfrm>
            <a:off x="28406039" y="26871553"/>
            <a:ext cx="3989336" cy="1605163"/>
          </a:xfrm>
          <a:prstGeom prst="rect">
            <a:avLst/>
          </a:prstGeom>
        </p:spPr>
      </p:pic>
      <p:sp>
        <p:nvSpPr>
          <p:cNvPr id="70" name="TextBox 69">
            <a:extLst>
              <a:ext uri="{FF2B5EF4-FFF2-40B4-BE49-F238E27FC236}">
                <a16:creationId xmlns:a16="http://schemas.microsoft.com/office/drawing/2014/main" id="{6AFD16EA-BC63-C34D-9A5C-65C42169A619}"/>
              </a:ext>
            </a:extLst>
          </p:cNvPr>
          <p:cNvSpPr txBox="1"/>
          <p:nvPr/>
        </p:nvSpPr>
        <p:spPr>
          <a:xfrm>
            <a:off x="28406038" y="23463621"/>
            <a:ext cx="3696946" cy="1200329"/>
          </a:xfrm>
          <a:prstGeom prst="rect">
            <a:avLst/>
          </a:prstGeom>
          <a:noFill/>
        </p:spPr>
        <p:txBody>
          <a:bodyPr wrap="square" rtlCol="0">
            <a:spAutoFit/>
          </a:bodyPr>
          <a:lstStyle/>
          <a:p>
            <a:r>
              <a:rPr lang="en-US" dirty="0"/>
              <a:t>Figure 5. The wiring of the system, with placeholder LEDs indicating the control unit’s output signals to the various solenoid valves.</a:t>
            </a:r>
            <a:endParaRPr lang="en-US" sz="2000" dirty="0"/>
          </a:p>
        </p:txBody>
      </p:sp>
      <p:sp>
        <p:nvSpPr>
          <p:cNvPr id="71" name="TextBox 70">
            <a:extLst>
              <a:ext uri="{FF2B5EF4-FFF2-40B4-BE49-F238E27FC236}">
                <a16:creationId xmlns:a16="http://schemas.microsoft.com/office/drawing/2014/main" id="{576A4713-DD95-5C41-8666-33E1D65B9864}"/>
              </a:ext>
            </a:extLst>
          </p:cNvPr>
          <p:cNvSpPr txBox="1"/>
          <p:nvPr/>
        </p:nvSpPr>
        <p:spPr>
          <a:xfrm>
            <a:off x="28406037" y="28476716"/>
            <a:ext cx="3989331" cy="1200329"/>
          </a:xfrm>
          <a:prstGeom prst="rect">
            <a:avLst/>
          </a:prstGeom>
          <a:noFill/>
        </p:spPr>
        <p:txBody>
          <a:bodyPr wrap="square" rtlCol="0">
            <a:spAutoFit/>
          </a:bodyPr>
          <a:lstStyle/>
          <a:p>
            <a:r>
              <a:rPr lang="en-US" dirty="0"/>
              <a:t>Figure 6. A few example pages in the user interface. A large blank space is left under the menu screen for documentation, as shown in figure 5.</a:t>
            </a:r>
            <a:endParaRPr lang="en-US" sz="2000" dirty="0"/>
          </a:p>
        </p:txBody>
      </p:sp>
      <p:sp>
        <p:nvSpPr>
          <p:cNvPr id="73" name="TextBox 72">
            <a:extLst>
              <a:ext uri="{FF2B5EF4-FFF2-40B4-BE49-F238E27FC236}">
                <a16:creationId xmlns:a16="http://schemas.microsoft.com/office/drawing/2014/main" id="{1FAF0991-B6B4-2441-BEBB-B58747381FA7}"/>
              </a:ext>
            </a:extLst>
          </p:cNvPr>
          <p:cNvSpPr txBox="1"/>
          <p:nvPr/>
        </p:nvSpPr>
        <p:spPr>
          <a:xfrm>
            <a:off x="33456010" y="22552754"/>
            <a:ext cx="9601144" cy="1323439"/>
          </a:xfrm>
          <a:prstGeom prst="rect">
            <a:avLst/>
          </a:prstGeom>
          <a:noFill/>
        </p:spPr>
        <p:txBody>
          <a:bodyPr wrap="square" rtlCol="0">
            <a:spAutoFit/>
          </a:bodyPr>
          <a:lstStyle/>
          <a:p>
            <a:r>
              <a:rPr lang="en-US" sz="2000" dirty="0"/>
              <a:t>Figure 7. This is an abstract overview of an approach to engineering which has been both demonstrated and developed by this 8-week project. It reveals the problem-solving approach to a single-person engineering task as well as the lessons learned throughout the design process.</a:t>
            </a:r>
          </a:p>
        </p:txBody>
      </p:sp>
      <p:pic>
        <p:nvPicPr>
          <p:cNvPr id="28" name="Picture 27" descr="A picture containing table&#10;&#10;Description automatically generated">
            <a:extLst>
              <a:ext uri="{FF2B5EF4-FFF2-40B4-BE49-F238E27FC236}">
                <a16:creationId xmlns:a16="http://schemas.microsoft.com/office/drawing/2014/main" id="{74524703-6D3C-EF4F-8A00-C709AF56DD5B}"/>
              </a:ext>
            </a:extLst>
          </p:cNvPr>
          <p:cNvPicPr>
            <a:picLocks noChangeAspect="1"/>
          </p:cNvPicPr>
          <p:nvPr/>
        </p:nvPicPr>
        <p:blipFill>
          <a:blip r:embed="rId12"/>
          <a:stretch>
            <a:fillRect/>
          </a:stretch>
        </p:blipFill>
        <p:spPr>
          <a:xfrm>
            <a:off x="34109022" y="9471501"/>
            <a:ext cx="8133922" cy="13010510"/>
          </a:xfrm>
          <a:prstGeom prst="rect">
            <a:avLst/>
          </a:prstGeom>
        </p:spPr>
      </p:pic>
    </p:spTree>
    <p:extLst>
      <p:ext uri="{BB962C8B-B14F-4D97-AF65-F5344CB8AC3E}">
        <p14:creationId xmlns:p14="http://schemas.microsoft.com/office/powerpoint/2010/main" val="11468845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1701</Words>
  <Application>Microsoft Macintosh PowerPoint</Application>
  <PresentationFormat>Custom</PresentationFormat>
  <Paragraphs>68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Dirksen</dc:creator>
  <cp:lastModifiedBy>Daniel Dirksen</cp:lastModifiedBy>
  <cp:revision>20</cp:revision>
  <dcterms:created xsi:type="dcterms:W3CDTF">2021-06-28T18:24:37Z</dcterms:created>
  <dcterms:modified xsi:type="dcterms:W3CDTF">2021-06-29T23:04:08Z</dcterms:modified>
</cp:coreProperties>
</file>